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2" r:id="rId3"/>
    <p:sldId id="263" r:id="rId4"/>
    <p:sldId id="264" r:id="rId5"/>
    <p:sldId id="265" r:id="rId6"/>
    <p:sldId id="267" r:id="rId7"/>
    <p:sldId id="284" r:id="rId8"/>
    <p:sldId id="285" r:id="rId9"/>
    <p:sldId id="286" r:id="rId10"/>
    <p:sldId id="287" r:id="rId11"/>
    <p:sldId id="269" r:id="rId12"/>
    <p:sldId id="288" r:id="rId13"/>
    <p:sldId id="289" r:id="rId14"/>
    <p:sldId id="290" r:id="rId15"/>
    <p:sldId id="270" r:id="rId16"/>
    <p:sldId id="271" r:id="rId17"/>
    <p:sldId id="291" r:id="rId18"/>
    <p:sldId id="292" r:id="rId19"/>
    <p:sldId id="294" r:id="rId20"/>
    <p:sldId id="2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4"/>
    <p:restoredTop sz="94674"/>
  </p:normalViewPr>
  <p:slideViewPr>
    <p:cSldViewPr snapToGrid="0" snapToObjects="1">
      <p:cViewPr varScale="1">
        <p:scale>
          <a:sx n="81" d="100"/>
          <a:sy n="81" d="100"/>
        </p:scale>
        <p:origin x="61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na, Francisco" userId="bafff2a9-b4ec-4d97-bf0d-6ee7cd78005b" providerId="ADAL" clId="{38C33569-F4E0-41FC-846B-4C65A55E8417}"/>
    <pc:docChg chg="custSel addSld modSld">
      <pc:chgData name="Serna, Francisco" userId="bafff2a9-b4ec-4d97-bf0d-6ee7cd78005b" providerId="ADAL" clId="{38C33569-F4E0-41FC-846B-4C65A55E8417}" dt="2022-09-29T16:02:04.338" v="29"/>
      <pc:docMkLst>
        <pc:docMk/>
      </pc:docMkLst>
      <pc:sldChg chg="addSp delSp modSp add mod">
        <pc:chgData name="Serna, Francisco" userId="bafff2a9-b4ec-4d97-bf0d-6ee7cd78005b" providerId="ADAL" clId="{38C33569-F4E0-41FC-846B-4C65A55E8417}" dt="2022-09-29T16:02:04.338" v="29"/>
        <pc:sldMkLst>
          <pc:docMk/>
          <pc:sldMk cId="4272745716" sldId="294"/>
        </pc:sldMkLst>
        <pc:spChg chg="mod">
          <ac:chgData name="Serna, Francisco" userId="bafff2a9-b4ec-4d97-bf0d-6ee7cd78005b" providerId="ADAL" clId="{38C33569-F4E0-41FC-846B-4C65A55E8417}" dt="2022-09-29T16:02:04.338" v="29"/>
          <ac:spMkLst>
            <pc:docMk/>
            <pc:sldMk cId="4272745716" sldId="294"/>
            <ac:spMk id="5" creationId="{04DE7C8F-122D-9F47-84BB-A1D4A6BDBBAF}"/>
          </ac:spMkLst>
        </pc:spChg>
        <pc:picChg chg="del">
          <ac:chgData name="Serna, Francisco" userId="bafff2a9-b4ec-4d97-bf0d-6ee7cd78005b" providerId="ADAL" clId="{38C33569-F4E0-41FC-846B-4C65A55E8417}" dt="2022-09-29T16:01:37.782" v="24" actId="478"/>
          <ac:picMkLst>
            <pc:docMk/>
            <pc:sldMk cId="4272745716" sldId="294"/>
            <ac:picMk id="6" creationId="{83986693-14EE-2396-842F-A014DA024A3F}"/>
          </ac:picMkLst>
        </pc:picChg>
        <pc:picChg chg="add mod">
          <ac:chgData name="Serna, Francisco" userId="bafff2a9-b4ec-4d97-bf0d-6ee7cd78005b" providerId="ADAL" clId="{38C33569-F4E0-41FC-846B-4C65A55E8417}" dt="2022-09-29T16:01:41.672" v="26" actId="1076"/>
          <ac:picMkLst>
            <pc:docMk/>
            <pc:sldMk cId="4272745716" sldId="294"/>
            <ac:picMk id="7" creationId="{75BDCED1-5CC8-6807-2328-EC279260EE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D43F4-E375-AC4B-93FC-B717B9678ACC}"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F1A5F-24C3-C948-B849-66259A8FDC1B}" type="slidenum">
              <a:rPr lang="en-US" smtClean="0"/>
              <a:t>‹#›</a:t>
            </a:fld>
            <a:endParaRPr lang="en-US"/>
          </a:p>
        </p:txBody>
      </p:sp>
    </p:spTree>
    <p:extLst>
      <p:ext uri="{BB962C8B-B14F-4D97-AF65-F5344CB8AC3E}">
        <p14:creationId xmlns:p14="http://schemas.microsoft.com/office/powerpoint/2010/main" val="129199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2304-39C4-E242-8780-D2AB03FD1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4B689E-CFF8-3041-9745-707D28BDD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BAF021-FB81-6F4E-AA13-035761068C57}"/>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5" name="Footer Placeholder 4">
            <a:extLst>
              <a:ext uri="{FF2B5EF4-FFF2-40B4-BE49-F238E27FC236}">
                <a16:creationId xmlns:a16="http://schemas.microsoft.com/office/drawing/2014/main" id="{23E55D92-743A-B84B-9B1B-0E51348EF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B9D07-91C1-F948-BB2B-4F2D0FE6E65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425910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1BF2-FDFA-4043-B609-92DCE96A6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D4E0FD-1FD5-5743-93BE-CA0800396A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45721-15F2-F24D-A615-951E88C992C7}"/>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5" name="Footer Placeholder 4">
            <a:extLst>
              <a:ext uri="{FF2B5EF4-FFF2-40B4-BE49-F238E27FC236}">
                <a16:creationId xmlns:a16="http://schemas.microsoft.com/office/drawing/2014/main" id="{904CEBB7-00DC-6240-92B6-207F0FB85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58588-62C8-BD4E-8D56-246D7479BED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57352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54825-743A-2543-8686-62A45FB97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2EC9C-472B-0F41-8A96-B45850CED0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4A030-B594-9F49-BD3F-6322BE12B5B6}"/>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5" name="Footer Placeholder 4">
            <a:extLst>
              <a:ext uri="{FF2B5EF4-FFF2-40B4-BE49-F238E27FC236}">
                <a16:creationId xmlns:a16="http://schemas.microsoft.com/office/drawing/2014/main" id="{70CAF34A-A091-2C40-8CE4-98B434652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203EF-0F77-7946-8483-E24909C541B7}"/>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83170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7BC6-9263-5744-B56A-50ACEA451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A1425-B4F6-0943-BA13-4A6CF2C2BB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7BD6C-1416-4944-8C77-8C64583EAF6D}"/>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5" name="Footer Placeholder 4">
            <a:extLst>
              <a:ext uri="{FF2B5EF4-FFF2-40B4-BE49-F238E27FC236}">
                <a16:creationId xmlns:a16="http://schemas.microsoft.com/office/drawing/2014/main" id="{E239F39B-E09B-9F4C-ADFD-3CBAD045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42B47-99C5-0E4F-9617-A0A77670A3D5}"/>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245969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E2D1-37A3-5546-98D7-E8A5F4103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0C11A6-1591-D445-BCE9-101C106E3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FA3B1C-8E75-8E46-BE30-6168F80DE860}"/>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5" name="Footer Placeholder 4">
            <a:extLst>
              <a:ext uri="{FF2B5EF4-FFF2-40B4-BE49-F238E27FC236}">
                <a16:creationId xmlns:a16="http://schemas.microsoft.com/office/drawing/2014/main" id="{68CBC974-D9E8-2343-968F-AFEA0B874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B3363-FB5D-C746-AD98-D17AC60496FA}"/>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76722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BA4B-59AA-7947-9FFA-D727DB370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B2705-3B1E-4445-8DFA-2B67859A60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1BA21A-C1C1-7C43-88BF-E231B0F171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9C4B5-6640-4342-A097-FD9D54C06AE6}"/>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6" name="Footer Placeholder 5">
            <a:extLst>
              <a:ext uri="{FF2B5EF4-FFF2-40B4-BE49-F238E27FC236}">
                <a16:creationId xmlns:a16="http://schemas.microsoft.com/office/drawing/2014/main" id="{92E07A26-F3E6-7542-81A9-ACF153C77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09691-91C2-3F40-8086-BBF2DE128DAD}"/>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83396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EE8D-6A87-0B4C-BA1C-BC32033AC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A8486-785D-494F-9E16-72E235846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D13BB4-37EB-6246-8E64-D24B40E41F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7976A-0621-F042-A0D8-9D4493D84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05789C-0F61-8642-8B02-174D83A74F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D5786-924F-A340-96B3-0FC796FF9009}"/>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8" name="Footer Placeholder 7">
            <a:extLst>
              <a:ext uri="{FF2B5EF4-FFF2-40B4-BE49-F238E27FC236}">
                <a16:creationId xmlns:a16="http://schemas.microsoft.com/office/drawing/2014/main" id="{17CC6AF1-C7B5-654A-8FA2-F09A9BC954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DC4CE0-B4BF-FA43-BBDD-ACDCA6C2A8D2}"/>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21873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C243-1A24-6141-A15E-B9AC2BDCB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6CC305-F2A6-3B49-B502-2B4E227C4E74}"/>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4" name="Footer Placeholder 3">
            <a:extLst>
              <a:ext uri="{FF2B5EF4-FFF2-40B4-BE49-F238E27FC236}">
                <a16:creationId xmlns:a16="http://schemas.microsoft.com/office/drawing/2014/main" id="{24DA4B91-911E-7144-B40D-19A1A10513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70422-1E7F-0648-B3ED-F362F4856C5E}"/>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33486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85D64-C61D-CE42-A0C2-9005083720E5}"/>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3" name="Footer Placeholder 2">
            <a:extLst>
              <a:ext uri="{FF2B5EF4-FFF2-40B4-BE49-F238E27FC236}">
                <a16:creationId xmlns:a16="http://schemas.microsoft.com/office/drawing/2014/main" id="{7D5AC430-AE25-B649-8B72-92B7B9016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344CF-698A-AB4B-A4D2-79267BB022B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402400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3E54-045E-0D4E-8E17-1B6B33F7F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BD3FF-61A8-5548-9012-5C169075F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929ED8-31FA-1940-96D9-7198C17DA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E640EE-0206-9F42-9591-CF7FBACD7101}"/>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6" name="Footer Placeholder 5">
            <a:extLst>
              <a:ext uri="{FF2B5EF4-FFF2-40B4-BE49-F238E27FC236}">
                <a16:creationId xmlns:a16="http://schemas.microsoft.com/office/drawing/2014/main" id="{C32E6189-CBB6-3241-A1D8-09D2B0FFA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D49B5-742E-D842-B114-F07921FE39B4}"/>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59560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D540-022C-AB44-A054-CC9DC6BAA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96559E-EF2F-B947-B0B4-FC8BB212F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05D7B-AA92-174B-9696-E8954B950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25CB6-A01C-5748-86EE-C6447155DCFD}"/>
              </a:ext>
            </a:extLst>
          </p:cNvPr>
          <p:cNvSpPr>
            <a:spLocks noGrp="1"/>
          </p:cNvSpPr>
          <p:nvPr>
            <p:ph type="dt" sz="half" idx="10"/>
          </p:nvPr>
        </p:nvSpPr>
        <p:spPr/>
        <p:txBody>
          <a:bodyPr/>
          <a:lstStyle/>
          <a:p>
            <a:fld id="{E82B960F-FA3E-894B-9580-97544D1DC68C}" type="datetimeFigureOut">
              <a:rPr lang="en-US" smtClean="0"/>
              <a:t>9/29/2022</a:t>
            </a:fld>
            <a:endParaRPr lang="en-US"/>
          </a:p>
        </p:txBody>
      </p:sp>
      <p:sp>
        <p:nvSpPr>
          <p:cNvPr id="6" name="Footer Placeholder 5">
            <a:extLst>
              <a:ext uri="{FF2B5EF4-FFF2-40B4-BE49-F238E27FC236}">
                <a16:creationId xmlns:a16="http://schemas.microsoft.com/office/drawing/2014/main" id="{B9604A3A-F935-5347-AE0F-BB16FD6C3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08211-1D6B-5E49-9A93-0342EBEB1AA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0977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5BCEF-4D40-9941-8B0C-076B913E2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4F254-F1A5-0E4B-BDFC-DB5FEAA7D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A1BF1-2B2C-E344-9D74-1548510CF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B960F-FA3E-894B-9580-97544D1DC68C}" type="datetimeFigureOut">
              <a:rPr lang="en-US" smtClean="0"/>
              <a:t>9/29/2022</a:t>
            </a:fld>
            <a:endParaRPr lang="en-US"/>
          </a:p>
        </p:txBody>
      </p:sp>
      <p:sp>
        <p:nvSpPr>
          <p:cNvPr id="5" name="Footer Placeholder 4">
            <a:extLst>
              <a:ext uri="{FF2B5EF4-FFF2-40B4-BE49-F238E27FC236}">
                <a16:creationId xmlns:a16="http://schemas.microsoft.com/office/drawing/2014/main" id="{C9A92883-1003-D74E-880E-A6A8DB5D7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5A030-AB45-DC4D-9051-447C3DD9A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407B8-2125-3A40-88A6-3DA1AC0AD02F}" type="slidenum">
              <a:rPr lang="en-US" smtClean="0"/>
              <a:t>‹#›</a:t>
            </a:fld>
            <a:endParaRPr lang="en-US"/>
          </a:p>
        </p:txBody>
      </p:sp>
    </p:spTree>
    <p:extLst>
      <p:ext uri="{BB962C8B-B14F-4D97-AF65-F5344CB8AC3E}">
        <p14:creationId xmlns:p14="http://schemas.microsoft.com/office/powerpoint/2010/main" val="98068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8170A-BB98-2841-ADBD-DD5E0C2CCA72}"/>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6DACBA2-44D2-5143-BD58-C573E1F875AD}"/>
              </a:ext>
            </a:extLst>
          </p:cNvPr>
          <p:cNvSpPr txBox="1"/>
          <p:nvPr/>
        </p:nvSpPr>
        <p:spPr>
          <a:xfrm>
            <a:off x="3015615" y="406288"/>
            <a:ext cx="6160770" cy="3046988"/>
          </a:xfrm>
          <a:prstGeom prst="rect">
            <a:avLst/>
          </a:prstGeom>
          <a:noFill/>
        </p:spPr>
        <p:txBody>
          <a:bodyPr wrap="square" rtlCol="0">
            <a:spAutoFit/>
          </a:bodyPr>
          <a:lstStyle/>
          <a:p>
            <a:r>
              <a:rPr lang="en-US" sz="4800" b="1" dirty="0">
                <a:solidFill>
                  <a:schemeClr val="bg1"/>
                </a:solidFill>
                <a:latin typeface="Cambria" panose="02040503050406030204" pitchFamily="18" charset="0"/>
                <a:ea typeface="Cambria" panose="02040503050406030204" pitchFamily="18" charset="0"/>
              </a:rPr>
              <a:t>Walk Through: Public Service Loan Forgiveness(PSLF) Application </a:t>
            </a:r>
          </a:p>
        </p:txBody>
      </p:sp>
      <p:sp>
        <p:nvSpPr>
          <p:cNvPr id="9" name="TextBox 8">
            <a:extLst>
              <a:ext uri="{FF2B5EF4-FFF2-40B4-BE49-F238E27FC236}">
                <a16:creationId xmlns:a16="http://schemas.microsoft.com/office/drawing/2014/main" id="{F6970B91-1EA3-B04D-A69C-7DBE2D6A1DCE}"/>
              </a:ext>
            </a:extLst>
          </p:cNvPr>
          <p:cNvSpPr txBox="1"/>
          <p:nvPr/>
        </p:nvSpPr>
        <p:spPr>
          <a:xfrm>
            <a:off x="3015614" y="3547946"/>
            <a:ext cx="7788510" cy="1754326"/>
          </a:xfrm>
          <a:prstGeom prst="rect">
            <a:avLst/>
          </a:prstGeom>
          <a:noFill/>
        </p:spPr>
        <p:txBody>
          <a:bodyPr wrap="square" rtlCol="0">
            <a:spAutoFit/>
          </a:bodyPr>
          <a:lstStyle/>
          <a:p>
            <a:r>
              <a:rPr lang="en-US" sz="3600" dirty="0">
                <a:solidFill>
                  <a:schemeClr val="bg1"/>
                </a:solidFill>
                <a:latin typeface="Cambria" panose="02040503050406030204" pitchFamily="18" charset="0"/>
                <a:ea typeface="Cambria" panose="02040503050406030204" pitchFamily="18" charset="0"/>
              </a:rPr>
              <a:t>Office of Financial Aid and Scholarships</a:t>
            </a:r>
          </a:p>
          <a:p>
            <a:endParaRPr lang="en-US" sz="3600" dirty="0">
              <a:solidFill>
                <a:schemeClr val="bg1"/>
              </a:solidFill>
              <a:latin typeface="Trade Gothic LT Std" pitchFamily="2" charset="0"/>
            </a:endParaRPr>
          </a:p>
        </p:txBody>
      </p:sp>
    </p:spTree>
    <p:extLst>
      <p:ext uri="{BB962C8B-B14F-4D97-AF65-F5344CB8AC3E}">
        <p14:creationId xmlns:p14="http://schemas.microsoft.com/office/powerpoint/2010/main" val="25099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89" y="401895"/>
            <a:ext cx="10631121" cy="2369880"/>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Part 1. Cont’d: Verify </a:t>
            </a:r>
          </a:p>
          <a:p>
            <a:r>
              <a:rPr lang="en-US" sz="4400" dirty="0">
                <a:latin typeface="Cambria" panose="02040503050406030204" pitchFamily="18" charset="0"/>
                <a:ea typeface="Cambria" panose="02040503050406030204" pitchFamily="18" charset="0"/>
              </a:rPr>
              <a:t>Employment Details</a:t>
            </a:r>
          </a:p>
          <a:p>
            <a:endParaRPr lang="en-US" sz="6000" b="1" dirty="0">
              <a:latin typeface="Trade Gothic LT Std" pitchFamily="2" charset="0"/>
            </a:endParaRPr>
          </a:p>
        </p:txBody>
      </p:sp>
      <p:pic>
        <p:nvPicPr>
          <p:cNvPr id="5" name="Picture 4">
            <a:extLst>
              <a:ext uri="{FF2B5EF4-FFF2-40B4-BE49-F238E27FC236}">
                <a16:creationId xmlns:a16="http://schemas.microsoft.com/office/drawing/2014/main" id="{ADA913A4-52A9-70B9-3D7D-C28079B8B193}"/>
              </a:ext>
            </a:extLst>
          </p:cNvPr>
          <p:cNvPicPr>
            <a:picLocks noChangeAspect="1"/>
          </p:cNvPicPr>
          <p:nvPr/>
        </p:nvPicPr>
        <p:blipFill>
          <a:blip r:embed="rId3"/>
          <a:stretch>
            <a:fillRect/>
          </a:stretch>
        </p:blipFill>
        <p:spPr>
          <a:xfrm>
            <a:off x="6673076" y="203404"/>
            <a:ext cx="5141735" cy="5732516"/>
          </a:xfrm>
          <a:prstGeom prst="rect">
            <a:avLst/>
          </a:prstGeom>
          <a:ln>
            <a:solidFill>
              <a:schemeClr val="tx1"/>
            </a:solidFill>
          </a:ln>
        </p:spPr>
      </p:pic>
      <p:sp>
        <p:nvSpPr>
          <p:cNvPr id="8" name="TextBox 7">
            <a:extLst>
              <a:ext uri="{FF2B5EF4-FFF2-40B4-BE49-F238E27FC236}">
                <a16:creationId xmlns:a16="http://schemas.microsoft.com/office/drawing/2014/main" id="{6759A8A7-825C-6C95-A9FD-B6FC5154692F}"/>
              </a:ext>
            </a:extLst>
          </p:cNvPr>
          <p:cNvSpPr txBox="1"/>
          <p:nvPr/>
        </p:nvSpPr>
        <p:spPr>
          <a:xfrm>
            <a:off x="325184" y="2044005"/>
            <a:ext cx="5822821" cy="138499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You can click edit if you need to make adjustments, or click Next Section to proceed to section 2: Loan Tips</a:t>
            </a:r>
          </a:p>
        </p:txBody>
      </p:sp>
    </p:spTree>
    <p:extLst>
      <p:ext uri="{BB962C8B-B14F-4D97-AF65-F5344CB8AC3E}">
        <p14:creationId xmlns:p14="http://schemas.microsoft.com/office/powerpoint/2010/main" val="3591485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791-157B-1E4C-BAD4-593B4082D1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A7A56A5-C6F4-874F-8405-447D172322B7}"/>
              </a:ext>
            </a:extLst>
          </p:cNvPr>
          <p:cNvSpPr txBox="1"/>
          <p:nvPr/>
        </p:nvSpPr>
        <p:spPr>
          <a:xfrm>
            <a:off x="288413" y="308324"/>
            <a:ext cx="11212830" cy="1015663"/>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Part 2. Loan Tips</a:t>
            </a:r>
          </a:p>
        </p:txBody>
      </p:sp>
      <p:sp>
        <p:nvSpPr>
          <p:cNvPr id="5" name="TextBox 4">
            <a:extLst>
              <a:ext uri="{FF2B5EF4-FFF2-40B4-BE49-F238E27FC236}">
                <a16:creationId xmlns:a16="http://schemas.microsoft.com/office/drawing/2014/main" id="{367F8E3F-F893-DD41-8E05-7A6C6F8E66DD}"/>
              </a:ext>
            </a:extLst>
          </p:cNvPr>
          <p:cNvSpPr txBox="1"/>
          <p:nvPr/>
        </p:nvSpPr>
        <p:spPr>
          <a:xfrm>
            <a:off x="377190" y="1481391"/>
            <a:ext cx="5012283" cy="2862322"/>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This part will discuss which loans apply to PSLF and which must be consolidated to qualify </a:t>
            </a:r>
          </a:p>
          <a:p>
            <a:endParaRPr lang="en-US" sz="36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E5D29B7-310F-E932-1CC6-898B23F477A3}"/>
              </a:ext>
            </a:extLst>
          </p:cNvPr>
          <p:cNvPicPr>
            <a:picLocks noChangeAspect="1"/>
          </p:cNvPicPr>
          <p:nvPr/>
        </p:nvPicPr>
        <p:blipFill>
          <a:blip r:embed="rId3"/>
          <a:stretch>
            <a:fillRect/>
          </a:stretch>
        </p:blipFill>
        <p:spPr>
          <a:xfrm>
            <a:off x="5703040" y="1198690"/>
            <a:ext cx="6111770" cy="5182049"/>
          </a:xfrm>
          <a:prstGeom prst="rect">
            <a:avLst/>
          </a:prstGeom>
          <a:ln>
            <a:solidFill>
              <a:schemeClr val="tx1"/>
            </a:solidFill>
          </a:ln>
        </p:spPr>
      </p:pic>
    </p:spTree>
    <p:extLst>
      <p:ext uri="{BB962C8B-B14F-4D97-AF65-F5344CB8AC3E}">
        <p14:creationId xmlns:p14="http://schemas.microsoft.com/office/powerpoint/2010/main" val="336711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8E8BD-D031-2840-AA51-63C5B04BC0B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41E7BC5-8C25-F94E-A320-6B61884ABBCD}"/>
              </a:ext>
            </a:extLst>
          </p:cNvPr>
          <p:cNvSpPr txBox="1"/>
          <p:nvPr/>
        </p:nvSpPr>
        <p:spPr>
          <a:xfrm>
            <a:off x="377190" y="181957"/>
            <a:ext cx="11212830" cy="1015663"/>
          </a:xfrm>
          <a:prstGeom prst="rect">
            <a:avLst/>
          </a:prstGeom>
          <a:noFill/>
        </p:spPr>
        <p:txBody>
          <a:bodyPr wrap="square" rtlCol="0">
            <a:spAutoFit/>
          </a:bodyPr>
          <a:lstStyle/>
          <a:p>
            <a:r>
              <a:rPr lang="en-US" sz="6000" b="1" dirty="0">
                <a:solidFill>
                  <a:srgbClr val="E97726"/>
                </a:solidFill>
                <a:latin typeface="Trade Gothic LT Std" pitchFamily="2" charset="0"/>
              </a:rPr>
              <a:t>Eligibility Requirements: #1</a:t>
            </a:r>
          </a:p>
        </p:txBody>
      </p:sp>
      <p:sp>
        <p:nvSpPr>
          <p:cNvPr id="5" name="TextBox 4">
            <a:extLst>
              <a:ext uri="{FF2B5EF4-FFF2-40B4-BE49-F238E27FC236}">
                <a16:creationId xmlns:a16="http://schemas.microsoft.com/office/drawing/2014/main" id="{D83D4CEE-F5AA-7649-97F4-9A03F68EC8ED}"/>
              </a:ext>
            </a:extLst>
          </p:cNvPr>
          <p:cNvSpPr txBox="1"/>
          <p:nvPr/>
        </p:nvSpPr>
        <p:spPr>
          <a:xfrm>
            <a:off x="377190" y="1197620"/>
            <a:ext cx="11212830" cy="5539978"/>
          </a:xfrm>
          <a:prstGeom prst="rect">
            <a:avLst/>
          </a:prstGeom>
          <a:noFill/>
        </p:spPr>
        <p:txBody>
          <a:bodyPr wrap="square" rtlCol="0">
            <a:spAutoFit/>
          </a:bodyPr>
          <a:lstStyle/>
          <a:p>
            <a:pPr marL="0" indent="0" algn="ctr">
              <a:buNone/>
            </a:pPr>
            <a:r>
              <a:rPr lang="en-US" sz="3600" dirty="0">
                <a:solidFill>
                  <a:srgbClr val="E97726"/>
                </a:solidFill>
              </a:rPr>
              <a:t>#1-</a:t>
            </a:r>
            <a:r>
              <a:rPr lang="en-US" sz="3600" u="sng" dirty="0">
                <a:solidFill>
                  <a:srgbClr val="E97726"/>
                </a:solidFill>
              </a:rPr>
              <a:t>ELIGIBLE LOANS</a:t>
            </a:r>
          </a:p>
          <a:p>
            <a:pPr marL="0" indent="0" algn="ctr">
              <a:buNone/>
            </a:pPr>
            <a:r>
              <a:rPr lang="en-US" sz="2800" i="1" dirty="0">
                <a:solidFill>
                  <a:srgbClr val="E97726"/>
                </a:solidFill>
              </a:rPr>
              <a:t>Make sure all your loans are eligible!</a:t>
            </a:r>
          </a:p>
          <a:p>
            <a:pPr>
              <a:buFont typeface="Wingdings" panose="05000000000000000000" pitchFamily="2" charset="2"/>
              <a:buChar char="ü"/>
            </a:pPr>
            <a:r>
              <a:rPr lang="en-US" sz="3200" b="1" u="sng" dirty="0">
                <a:solidFill>
                  <a:srgbClr val="E97726"/>
                </a:solidFill>
              </a:rPr>
              <a:t>DIRECT</a:t>
            </a:r>
            <a:r>
              <a:rPr lang="en-US" sz="3200" dirty="0"/>
              <a:t> Subsidized &amp; Unsubsidized Loans </a:t>
            </a:r>
          </a:p>
          <a:p>
            <a:pPr>
              <a:buFont typeface="Wingdings" panose="05000000000000000000" pitchFamily="2" charset="2"/>
              <a:buChar char="ü"/>
            </a:pPr>
            <a:r>
              <a:rPr lang="en-US" sz="3200" b="1" u="sng" dirty="0">
                <a:solidFill>
                  <a:srgbClr val="E97726"/>
                </a:solidFill>
              </a:rPr>
              <a:t>DIRECT</a:t>
            </a:r>
            <a:r>
              <a:rPr lang="en-US" sz="3200" dirty="0"/>
              <a:t> Grad/PLUS &amp; Parent PLUS Loans </a:t>
            </a:r>
          </a:p>
          <a:p>
            <a:pPr>
              <a:buFont typeface="Wingdings" panose="05000000000000000000" pitchFamily="2" charset="2"/>
              <a:buChar char="ü"/>
            </a:pPr>
            <a:r>
              <a:rPr lang="en-US" sz="3200" b="1" u="sng" dirty="0">
                <a:solidFill>
                  <a:srgbClr val="E97726"/>
                </a:solidFill>
              </a:rPr>
              <a:t>DIRECT</a:t>
            </a:r>
            <a:r>
              <a:rPr lang="en-US" sz="3200" dirty="0"/>
              <a:t> Federal Consolidation Loans</a:t>
            </a:r>
          </a:p>
          <a:p>
            <a:pPr marL="0" indent="0">
              <a:buNone/>
            </a:pPr>
            <a:endParaRPr lang="en-US" dirty="0"/>
          </a:p>
          <a:p>
            <a:pPr marL="0" indent="0">
              <a:buNone/>
            </a:pPr>
            <a:r>
              <a:rPr lang="en-US" b="1" dirty="0"/>
              <a:t>*</a:t>
            </a:r>
            <a:r>
              <a:rPr lang="en-US" b="1" u="sng" dirty="0"/>
              <a:t>NON-Eligible Loans</a:t>
            </a:r>
            <a:r>
              <a:rPr lang="en-US" dirty="0"/>
              <a:t>: (Federal Family Education Loan) </a:t>
            </a:r>
            <a:r>
              <a:rPr lang="en-US" u="sng" dirty="0">
                <a:solidFill>
                  <a:srgbClr val="E97726"/>
                </a:solidFill>
              </a:rPr>
              <a:t>FFEL</a:t>
            </a:r>
            <a:r>
              <a:rPr lang="en-US" dirty="0"/>
              <a:t> Stafford, FFEL Grad PLUS, FFEL Federal Consolidation, Perkins, also DHHS loans: LDS and PCL </a:t>
            </a:r>
          </a:p>
          <a:p>
            <a:pPr marL="0" indent="0">
              <a:buNone/>
            </a:pPr>
            <a:r>
              <a:rPr lang="en-US" i="1" dirty="0"/>
              <a:t>	*You may make </a:t>
            </a:r>
            <a:r>
              <a:rPr lang="en-US" i="1" u="sng" dirty="0"/>
              <a:t>some</a:t>
            </a:r>
            <a:r>
              <a:rPr lang="en-US" i="1" dirty="0"/>
              <a:t> Non-Eligible Loans, eligible for PSLF, by consolidating them into a             			</a:t>
            </a:r>
            <a:r>
              <a:rPr lang="en-US" i="1" u="sng" dirty="0">
                <a:solidFill>
                  <a:srgbClr val="E97726"/>
                </a:solidFill>
              </a:rPr>
              <a:t>DIRECT</a:t>
            </a:r>
            <a:r>
              <a:rPr lang="en-US" i="1" dirty="0"/>
              <a:t>  Federal Consolidation Loan  (FFEL loans, Perkins &amp; LDS) </a:t>
            </a:r>
          </a:p>
          <a:p>
            <a:pPr marL="0" indent="0">
              <a:buNone/>
            </a:pPr>
            <a:endParaRPr lang="en-US" sz="1600" i="1" dirty="0"/>
          </a:p>
          <a:p>
            <a:pPr marL="0" indent="0">
              <a:buNone/>
            </a:pPr>
            <a:endParaRPr lang="en-US" sz="1600" i="1" dirty="0"/>
          </a:p>
          <a:p>
            <a:pPr marL="0" indent="0">
              <a:buNone/>
            </a:pPr>
            <a:r>
              <a:rPr lang="en-US" b="1" dirty="0"/>
              <a:t>Note</a:t>
            </a:r>
            <a:r>
              <a:rPr lang="en-US" dirty="0"/>
              <a:t>:</a:t>
            </a:r>
            <a:r>
              <a:rPr lang="en-US" i="1" dirty="0"/>
              <a:t> Defaulted Loans, Private Loans, </a:t>
            </a:r>
            <a:r>
              <a:rPr lang="en-US" b="1" i="1" dirty="0"/>
              <a:t>PCL loans </a:t>
            </a:r>
            <a:r>
              <a:rPr lang="en-US" i="1" dirty="0"/>
              <a:t>&amp; Consolidation Loans that contain a spousal Consolidation Loan </a:t>
            </a:r>
            <a:r>
              <a:rPr lang="en-US" i="1" u="sng" dirty="0"/>
              <a:t>are not eligible</a:t>
            </a:r>
          </a:p>
          <a:p>
            <a:endParaRPr lang="en-US" sz="3600" dirty="0">
              <a:latin typeface="Trade Gothic LT Std" pitchFamily="2" charset="0"/>
            </a:endParaRPr>
          </a:p>
        </p:txBody>
      </p:sp>
    </p:spTree>
    <p:extLst>
      <p:ext uri="{BB962C8B-B14F-4D97-AF65-F5344CB8AC3E}">
        <p14:creationId xmlns:p14="http://schemas.microsoft.com/office/powerpoint/2010/main" val="851160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791-157B-1E4C-BAD4-593B4082D1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A7A56A5-C6F4-874F-8405-447D172322B7}"/>
              </a:ext>
            </a:extLst>
          </p:cNvPr>
          <p:cNvSpPr txBox="1"/>
          <p:nvPr/>
        </p:nvSpPr>
        <p:spPr>
          <a:xfrm>
            <a:off x="288413" y="308324"/>
            <a:ext cx="11212830" cy="1015663"/>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Part 3. Application Details</a:t>
            </a:r>
          </a:p>
        </p:txBody>
      </p:sp>
      <p:sp>
        <p:nvSpPr>
          <p:cNvPr id="5" name="TextBox 4">
            <a:extLst>
              <a:ext uri="{FF2B5EF4-FFF2-40B4-BE49-F238E27FC236}">
                <a16:creationId xmlns:a16="http://schemas.microsoft.com/office/drawing/2014/main" id="{367F8E3F-F893-DD41-8E05-7A6C6F8E66DD}"/>
              </a:ext>
            </a:extLst>
          </p:cNvPr>
          <p:cNvSpPr txBox="1"/>
          <p:nvPr/>
        </p:nvSpPr>
        <p:spPr>
          <a:xfrm>
            <a:off x="377190" y="1481391"/>
            <a:ext cx="5012283" cy="2862322"/>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This part will ask if you believe you’ve made 120 qualifying payments. </a:t>
            </a:r>
          </a:p>
          <a:p>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Click Next Section</a:t>
            </a:r>
          </a:p>
        </p:txBody>
      </p:sp>
      <p:pic>
        <p:nvPicPr>
          <p:cNvPr id="7" name="Picture 6">
            <a:extLst>
              <a:ext uri="{FF2B5EF4-FFF2-40B4-BE49-F238E27FC236}">
                <a16:creationId xmlns:a16="http://schemas.microsoft.com/office/drawing/2014/main" id="{8C9AFD4A-4D30-F0FF-9CD2-38DD050ADFC0}"/>
              </a:ext>
            </a:extLst>
          </p:cNvPr>
          <p:cNvPicPr>
            <a:picLocks noChangeAspect="1"/>
          </p:cNvPicPr>
          <p:nvPr/>
        </p:nvPicPr>
        <p:blipFill>
          <a:blip r:embed="rId3"/>
          <a:stretch>
            <a:fillRect/>
          </a:stretch>
        </p:blipFill>
        <p:spPr>
          <a:xfrm>
            <a:off x="5939161" y="1181263"/>
            <a:ext cx="5964426" cy="5058717"/>
          </a:xfrm>
          <a:prstGeom prst="rect">
            <a:avLst/>
          </a:prstGeom>
          <a:ln>
            <a:solidFill>
              <a:schemeClr val="tx1"/>
            </a:solidFill>
          </a:ln>
        </p:spPr>
      </p:pic>
    </p:spTree>
    <p:extLst>
      <p:ext uri="{BB962C8B-B14F-4D97-AF65-F5344CB8AC3E}">
        <p14:creationId xmlns:p14="http://schemas.microsoft.com/office/powerpoint/2010/main" val="374529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791-157B-1E4C-BAD4-593B4082D1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A7A56A5-C6F4-874F-8405-447D172322B7}"/>
              </a:ext>
            </a:extLst>
          </p:cNvPr>
          <p:cNvSpPr txBox="1"/>
          <p:nvPr/>
        </p:nvSpPr>
        <p:spPr>
          <a:xfrm>
            <a:off x="288413" y="308324"/>
            <a:ext cx="5807587" cy="1938992"/>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Part 4. Personal Information</a:t>
            </a:r>
          </a:p>
        </p:txBody>
      </p:sp>
      <p:sp>
        <p:nvSpPr>
          <p:cNvPr id="5" name="TextBox 4">
            <a:extLst>
              <a:ext uri="{FF2B5EF4-FFF2-40B4-BE49-F238E27FC236}">
                <a16:creationId xmlns:a16="http://schemas.microsoft.com/office/drawing/2014/main" id="{367F8E3F-F893-DD41-8E05-7A6C6F8E66DD}"/>
              </a:ext>
            </a:extLst>
          </p:cNvPr>
          <p:cNvSpPr txBox="1"/>
          <p:nvPr/>
        </p:nvSpPr>
        <p:spPr>
          <a:xfrm>
            <a:off x="377190" y="2111705"/>
            <a:ext cx="5012283" cy="4524315"/>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This part will verify your personal information and allow you to update.</a:t>
            </a:r>
          </a:p>
          <a:p>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Click Continue once you’ve verified all is correct</a:t>
            </a:r>
          </a:p>
        </p:txBody>
      </p:sp>
      <p:pic>
        <p:nvPicPr>
          <p:cNvPr id="12" name="Picture 11">
            <a:extLst>
              <a:ext uri="{FF2B5EF4-FFF2-40B4-BE49-F238E27FC236}">
                <a16:creationId xmlns:a16="http://schemas.microsoft.com/office/drawing/2014/main" id="{993B11DA-F445-338A-1B0B-AB1E930EA99B}"/>
              </a:ext>
            </a:extLst>
          </p:cNvPr>
          <p:cNvPicPr>
            <a:picLocks noChangeAspect="1"/>
          </p:cNvPicPr>
          <p:nvPr/>
        </p:nvPicPr>
        <p:blipFill>
          <a:blip r:embed="rId3"/>
          <a:stretch>
            <a:fillRect/>
          </a:stretch>
        </p:blipFill>
        <p:spPr>
          <a:xfrm>
            <a:off x="5788196" y="775977"/>
            <a:ext cx="6005080" cy="5410669"/>
          </a:xfrm>
          <a:prstGeom prst="rect">
            <a:avLst/>
          </a:prstGeom>
          <a:ln>
            <a:solidFill>
              <a:schemeClr val="tx1"/>
            </a:solidFill>
          </a:ln>
        </p:spPr>
      </p:pic>
    </p:spTree>
    <p:extLst>
      <p:ext uri="{BB962C8B-B14F-4D97-AF65-F5344CB8AC3E}">
        <p14:creationId xmlns:p14="http://schemas.microsoft.com/office/powerpoint/2010/main" val="24410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89A22B-007E-D549-B168-86C04D25E25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CEC7C80-7B4E-0341-A5D0-F202837D35BA}"/>
              </a:ext>
            </a:extLst>
          </p:cNvPr>
          <p:cNvSpPr txBox="1"/>
          <p:nvPr/>
        </p:nvSpPr>
        <p:spPr>
          <a:xfrm>
            <a:off x="377190" y="716697"/>
            <a:ext cx="11212830" cy="1015663"/>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Part 5. Review and Save</a:t>
            </a:r>
          </a:p>
        </p:txBody>
      </p:sp>
      <p:sp>
        <p:nvSpPr>
          <p:cNvPr id="5" name="TextBox 4">
            <a:extLst>
              <a:ext uri="{FF2B5EF4-FFF2-40B4-BE49-F238E27FC236}">
                <a16:creationId xmlns:a16="http://schemas.microsoft.com/office/drawing/2014/main" id="{04DE7C8F-122D-9F47-84BB-A1D4A6BDBBAF}"/>
              </a:ext>
            </a:extLst>
          </p:cNvPr>
          <p:cNvSpPr txBox="1"/>
          <p:nvPr/>
        </p:nvSpPr>
        <p:spPr>
          <a:xfrm>
            <a:off x="377190" y="2449057"/>
            <a:ext cx="11212830" cy="1200329"/>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This part will allow you to verify all information is correct. If all looks correct, click Save.</a:t>
            </a:r>
          </a:p>
        </p:txBody>
      </p:sp>
    </p:spTree>
    <p:extLst>
      <p:ext uri="{BB962C8B-B14F-4D97-AF65-F5344CB8AC3E}">
        <p14:creationId xmlns:p14="http://schemas.microsoft.com/office/powerpoint/2010/main" val="360842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8E8BD-D031-2840-AA51-63C5B04BC0B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41E7BC5-8C25-F94E-A320-6B61884ABBCD}"/>
              </a:ext>
            </a:extLst>
          </p:cNvPr>
          <p:cNvSpPr txBox="1"/>
          <p:nvPr/>
        </p:nvSpPr>
        <p:spPr>
          <a:xfrm>
            <a:off x="377190" y="254995"/>
            <a:ext cx="11212830" cy="707886"/>
          </a:xfrm>
          <a:prstGeom prst="rect">
            <a:avLst/>
          </a:prstGeom>
          <a:noFill/>
        </p:spPr>
        <p:txBody>
          <a:bodyPr wrap="square" rtlCol="0">
            <a:spAutoFit/>
          </a:bodyPr>
          <a:lstStyle/>
          <a:p>
            <a:pPr algn="ctr"/>
            <a:r>
              <a:rPr lang="en-US" sz="4000" dirty="0">
                <a:latin typeface="Cambria" panose="02040503050406030204" pitchFamily="18" charset="0"/>
                <a:ea typeface="Cambria" panose="02040503050406030204" pitchFamily="18" charset="0"/>
              </a:rPr>
              <a:t>You should land on this page below</a:t>
            </a:r>
          </a:p>
        </p:txBody>
      </p:sp>
      <p:sp>
        <p:nvSpPr>
          <p:cNvPr id="5" name="TextBox 4">
            <a:extLst>
              <a:ext uri="{FF2B5EF4-FFF2-40B4-BE49-F238E27FC236}">
                <a16:creationId xmlns:a16="http://schemas.microsoft.com/office/drawing/2014/main" id="{D83D4CEE-F5AA-7649-97F4-9A03F68EC8ED}"/>
              </a:ext>
            </a:extLst>
          </p:cNvPr>
          <p:cNvSpPr txBox="1"/>
          <p:nvPr/>
        </p:nvSpPr>
        <p:spPr>
          <a:xfrm>
            <a:off x="377190" y="1216696"/>
            <a:ext cx="5233497" cy="1754326"/>
          </a:xfrm>
          <a:prstGeom prst="rect">
            <a:avLst/>
          </a:prstGeom>
          <a:noFill/>
        </p:spPr>
        <p:txBody>
          <a:bodyPr wrap="square" rtlCol="0">
            <a:spAutoFit/>
          </a:bodyPr>
          <a:lstStyle/>
          <a:p>
            <a:r>
              <a:rPr lang="en-US" sz="3600" dirty="0">
                <a:latin typeface="Trade Gothic LT Std" pitchFamily="2" charset="0"/>
              </a:rPr>
              <a:t>You must now download and print the application.</a:t>
            </a:r>
          </a:p>
          <a:p>
            <a:endParaRPr lang="en-US" sz="3600" dirty="0">
              <a:latin typeface="Trade Gothic LT Std" pitchFamily="2" charset="0"/>
            </a:endParaRPr>
          </a:p>
        </p:txBody>
      </p:sp>
      <p:pic>
        <p:nvPicPr>
          <p:cNvPr id="6" name="Picture 5">
            <a:extLst>
              <a:ext uri="{FF2B5EF4-FFF2-40B4-BE49-F238E27FC236}">
                <a16:creationId xmlns:a16="http://schemas.microsoft.com/office/drawing/2014/main" id="{0E5EFB83-6052-0C71-D83B-FD878F8646C0}"/>
              </a:ext>
            </a:extLst>
          </p:cNvPr>
          <p:cNvPicPr>
            <a:picLocks noChangeAspect="1"/>
          </p:cNvPicPr>
          <p:nvPr/>
        </p:nvPicPr>
        <p:blipFill>
          <a:blip r:embed="rId3"/>
          <a:stretch>
            <a:fillRect/>
          </a:stretch>
        </p:blipFill>
        <p:spPr>
          <a:xfrm>
            <a:off x="5829151" y="1047565"/>
            <a:ext cx="5760869" cy="5379824"/>
          </a:xfrm>
          <a:prstGeom prst="rect">
            <a:avLst/>
          </a:prstGeom>
          <a:ln>
            <a:solidFill>
              <a:schemeClr val="tx1"/>
            </a:solidFill>
          </a:ln>
        </p:spPr>
      </p:pic>
    </p:spTree>
    <p:extLst>
      <p:ext uri="{BB962C8B-B14F-4D97-AF65-F5344CB8AC3E}">
        <p14:creationId xmlns:p14="http://schemas.microsoft.com/office/powerpoint/2010/main" val="187440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89A22B-007E-D549-B168-86C04D25E25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CEC7C80-7B4E-0341-A5D0-F202837D35BA}"/>
              </a:ext>
            </a:extLst>
          </p:cNvPr>
          <p:cNvSpPr txBox="1"/>
          <p:nvPr/>
        </p:nvSpPr>
        <p:spPr>
          <a:xfrm>
            <a:off x="377190" y="423733"/>
            <a:ext cx="11212830" cy="1015663"/>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Filling out the </a:t>
            </a:r>
            <a:r>
              <a:rPr lang="en-US" sz="6000" dirty="0" err="1">
                <a:latin typeface="Cambria" panose="02040503050406030204" pitchFamily="18" charset="0"/>
                <a:ea typeface="Cambria" panose="02040503050406030204" pitchFamily="18" charset="0"/>
              </a:rPr>
              <a:t>Printables</a:t>
            </a:r>
            <a:endParaRPr lang="en-US" sz="60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4DE7C8F-122D-9F47-84BB-A1D4A6BDBBAF}"/>
              </a:ext>
            </a:extLst>
          </p:cNvPr>
          <p:cNvSpPr txBox="1"/>
          <p:nvPr/>
        </p:nvSpPr>
        <p:spPr>
          <a:xfrm>
            <a:off x="377190" y="1332543"/>
            <a:ext cx="2898670" cy="4124206"/>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You must sign page 3 that says Borrower’s Signature.</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You will fill out Page 4: SECTION 3: EMPLOYER INFORMATION </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If you’re struggling with Section 3, your HR department will be able to assist you. </a:t>
            </a:r>
          </a:p>
          <a:p>
            <a:endParaRPr lang="en-US" sz="3200" dirty="0">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1B43D75-3391-308A-5B03-BD777DEA5B6A}"/>
              </a:ext>
            </a:extLst>
          </p:cNvPr>
          <p:cNvPicPr>
            <a:picLocks noChangeAspect="1"/>
          </p:cNvPicPr>
          <p:nvPr/>
        </p:nvPicPr>
        <p:blipFill>
          <a:blip r:embed="rId3"/>
          <a:stretch>
            <a:fillRect/>
          </a:stretch>
        </p:blipFill>
        <p:spPr>
          <a:xfrm>
            <a:off x="5352019" y="1332543"/>
            <a:ext cx="6291309" cy="5101724"/>
          </a:xfrm>
          <a:prstGeom prst="rect">
            <a:avLst/>
          </a:prstGeom>
          <a:ln>
            <a:solidFill>
              <a:schemeClr val="tx1"/>
            </a:solidFill>
          </a:ln>
        </p:spPr>
      </p:pic>
    </p:spTree>
    <p:extLst>
      <p:ext uri="{BB962C8B-B14F-4D97-AF65-F5344CB8AC3E}">
        <p14:creationId xmlns:p14="http://schemas.microsoft.com/office/powerpoint/2010/main" val="3307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89A22B-007E-D549-B168-86C04D25E25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CEC7C80-7B4E-0341-A5D0-F202837D35BA}"/>
              </a:ext>
            </a:extLst>
          </p:cNvPr>
          <p:cNvSpPr txBox="1"/>
          <p:nvPr/>
        </p:nvSpPr>
        <p:spPr>
          <a:xfrm>
            <a:off x="377190" y="423733"/>
            <a:ext cx="11212830" cy="1015663"/>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Cont’d: Filling out the </a:t>
            </a:r>
            <a:r>
              <a:rPr lang="en-US" sz="6000" dirty="0" err="1">
                <a:latin typeface="Cambria" panose="02040503050406030204" pitchFamily="18" charset="0"/>
                <a:ea typeface="Cambria" panose="02040503050406030204" pitchFamily="18" charset="0"/>
              </a:rPr>
              <a:t>Printables</a:t>
            </a:r>
            <a:endParaRPr lang="en-US" sz="60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4DE7C8F-122D-9F47-84BB-A1D4A6BDBBAF}"/>
              </a:ext>
            </a:extLst>
          </p:cNvPr>
          <p:cNvSpPr txBox="1"/>
          <p:nvPr/>
        </p:nvSpPr>
        <p:spPr>
          <a:xfrm>
            <a:off x="377190" y="1332543"/>
            <a:ext cx="4585427" cy="1569660"/>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Your HR department will sign section 4: Employer Certification</a:t>
            </a:r>
          </a:p>
        </p:txBody>
      </p:sp>
      <p:pic>
        <p:nvPicPr>
          <p:cNvPr id="6" name="Picture 5">
            <a:extLst>
              <a:ext uri="{FF2B5EF4-FFF2-40B4-BE49-F238E27FC236}">
                <a16:creationId xmlns:a16="http://schemas.microsoft.com/office/drawing/2014/main" id="{83986693-14EE-2396-842F-A014DA024A3F}"/>
              </a:ext>
            </a:extLst>
          </p:cNvPr>
          <p:cNvPicPr>
            <a:picLocks noChangeAspect="1"/>
          </p:cNvPicPr>
          <p:nvPr/>
        </p:nvPicPr>
        <p:blipFill>
          <a:blip r:embed="rId3"/>
          <a:stretch>
            <a:fillRect/>
          </a:stretch>
        </p:blipFill>
        <p:spPr>
          <a:xfrm>
            <a:off x="2936175" y="3238131"/>
            <a:ext cx="7757832" cy="2301439"/>
          </a:xfrm>
          <a:prstGeom prst="rect">
            <a:avLst/>
          </a:prstGeom>
          <a:ln>
            <a:solidFill>
              <a:schemeClr val="tx1"/>
            </a:solidFill>
          </a:ln>
        </p:spPr>
      </p:pic>
    </p:spTree>
    <p:extLst>
      <p:ext uri="{BB962C8B-B14F-4D97-AF65-F5344CB8AC3E}">
        <p14:creationId xmlns:p14="http://schemas.microsoft.com/office/powerpoint/2010/main" val="1878674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89A22B-007E-D549-B168-86C04D25E25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CEC7C80-7B4E-0341-A5D0-F202837D35BA}"/>
              </a:ext>
            </a:extLst>
          </p:cNvPr>
          <p:cNvSpPr txBox="1"/>
          <p:nvPr/>
        </p:nvSpPr>
        <p:spPr>
          <a:xfrm>
            <a:off x="377190" y="423733"/>
            <a:ext cx="11212830" cy="1015663"/>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Cont’d: Filling out the </a:t>
            </a:r>
            <a:r>
              <a:rPr lang="en-US" sz="6000" dirty="0" err="1">
                <a:latin typeface="Cambria" panose="02040503050406030204" pitchFamily="18" charset="0"/>
                <a:ea typeface="Cambria" panose="02040503050406030204" pitchFamily="18" charset="0"/>
              </a:rPr>
              <a:t>Printables</a:t>
            </a:r>
            <a:endParaRPr lang="en-US" sz="60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4DE7C8F-122D-9F47-84BB-A1D4A6BDBBAF}"/>
              </a:ext>
            </a:extLst>
          </p:cNvPr>
          <p:cNvSpPr txBox="1"/>
          <p:nvPr/>
        </p:nvSpPr>
        <p:spPr>
          <a:xfrm>
            <a:off x="377190" y="1332543"/>
            <a:ext cx="4585427" cy="3539430"/>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What signatures are OK?</a:t>
            </a:r>
          </a:p>
          <a:p>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https://studentaid.gov/manage-loans/forgiveness-cancellation/public-service/questions</a:t>
            </a:r>
          </a:p>
        </p:txBody>
      </p:sp>
      <p:pic>
        <p:nvPicPr>
          <p:cNvPr id="7" name="Picture 6">
            <a:extLst>
              <a:ext uri="{FF2B5EF4-FFF2-40B4-BE49-F238E27FC236}">
                <a16:creationId xmlns:a16="http://schemas.microsoft.com/office/drawing/2014/main" id="{75BDCED1-5CC8-6807-2328-EC279260EE0A}"/>
              </a:ext>
            </a:extLst>
          </p:cNvPr>
          <p:cNvPicPr>
            <a:picLocks noChangeAspect="1"/>
          </p:cNvPicPr>
          <p:nvPr/>
        </p:nvPicPr>
        <p:blipFill>
          <a:blip r:embed="rId3"/>
          <a:stretch>
            <a:fillRect/>
          </a:stretch>
        </p:blipFill>
        <p:spPr>
          <a:xfrm>
            <a:off x="5238180" y="1332543"/>
            <a:ext cx="6576630" cy="5075360"/>
          </a:xfrm>
          <a:prstGeom prst="rect">
            <a:avLst/>
          </a:prstGeom>
        </p:spPr>
      </p:pic>
    </p:spTree>
    <p:extLst>
      <p:ext uri="{BB962C8B-B14F-4D97-AF65-F5344CB8AC3E}">
        <p14:creationId xmlns:p14="http://schemas.microsoft.com/office/powerpoint/2010/main" val="427274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DC7F1-35E7-EA41-AE25-C1F1A466AAE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F878186-8BE9-A34D-B46F-CE13E5F1852D}"/>
              </a:ext>
            </a:extLst>
          </p:cNvPr>
          <p:cNvSpPr txBox="1"/>
          <p:nvPr/>
        </p:nvSpPr>
        <p:spPr>
          <a:xfrm>
            <a:off x="2914871" y="337764"/>
            <a:ext cx="8404157" cy="830997"/>
          </a:xfrm>
          <a:prstGeom prst="rect">
            <a:avLst/>
          </a:prstGeom>
          <a:noFill/>
        </p:spPr>
        <p:txBody>
          <a:bodyPr wrap="square" rtlCol="0">
            <a:spAutoFit/>
          </a:bodyPr>
          <a:lstStyle/>
          <a:p>
            <a:r>
              <a:rPr lang="en-US" sz="4800" dirty="0">
                <a:latin typeface="Cambria" panose="02040503050406030204" pitchFamily="18" charset="0"/>
                <a:ea typeface="Cambria" panose="02040503050406030204" pitchFamily="18" charset="0"/>
              </a:rPr>
              <a:t>1. Go to StudentAid.gov</a:t>
            </a:r>
          </a:p>
        </p:txBody>
      </p:sp>
      <p:sp>
        <p:nvSpPr>
          <p:cNvPr id="5" name="TextBox 4">
            <a:extLst>
              <a:ext uri="{FF2B5EF4-FFF2-40B4-BE49-F238E27FC236}">
                <a16:creationId xmlns:a16="http://schemas.microsoft.com/office/drawing/2014/main" id="{0AE23FCD-755E-324E-B317-A5353A6B5689}"/>
              </a:ext>
            </a:extLst>
          </p:cNvPr>
          <p:cNvSpPr txBox="1"/>
          <p:nvPr/>
        </p:nvSpPr>
        <p:spPr>
          <a:xfrm>
            <a:off x="2835842" y="4479479"/>
            <a:ext cx="8190224" cy="1569660"/>
          </a:xfrm>
          <a:prstGeom prst="rect">
            <a:avLst/>
          </a:prstGeom>
          <a:noFill/>
        </p:spPr>
        <p:txBody>
          <a:bodyPr wrap="square" rtlCol="0">
            <a:spAutoFit/>
          </a:bodyPr>
          <a:lstStyle/>
          <a:p>
            <a:pPr marL="571500" indent="-571500">
              <a:buFont typeface="Arial" panose="020B0604020202020204" pitchFamily="34" charset="0"/>
              <a:buChar char="•"/>
            </a:pPr>
            <a:r>
              <a:rPr lang="en-US" sz="1600" dirty="0">
                <a:latin typeface="Cambria" panose="02040503050406030204" pitchFamily="18" charset="0"/>
                <a:ea typeface="Cambria" panose="02040503050406030204" pitchFamily="18" charset="0"/>
              </a:rPr>
              <a:t>Click Log In or Create Account</a:t>
            </a:r>
          </a:p>
          <a:p>
            <a:pPr marL="1028700" lvl="1" indent="-571500">
              <a:buFont typeface="Arial" panose="020B0604020202020204" pitchFamily="34" charset="0"/>
              <a:buChar char="•"/>
            </a:pPr>
            <a:r>
              <a:rPr lang="en-US" sz="1600" dirty="0">
                <a:solidFill>
                  <a:srgbClr val="000000"/>
                </a:solidFill>
                <a:effectLst/>
                <a:latin typeface="Cambria" panose="02040503050406030204" pitchFamily="18" charset="0"/>
                <a:ea typeface="Cambria" panose="02040503050406030204" pitchFamily="18" charset="0"/>
              </a:rPr>
              <a:t>If you are trying to log-in to StudentAid.gov and it isn’t recognizing your account, try ‘Create Account’ as profiles not accessed since before 2015 have been deleted with their new system</a:t>
            </a:r>
          </a:p>
          <a:p>
            <a:pPr marL="1028700" lvl="1" indent="-571500">
              <a:buFont typeface="Arial" panose="020B0604020202020204" pitchFamily="34" charset="0"/>
              <a:buChar char="•"/>
            </a:pPr>
            <a:r>
              <a:rPr lang="en-US" sz="1600" dirty="0">
                <a:latin typeface="Cambria" panose="02040503050406030204" pitchFamily="18" charset="0"/>
                <a:ea typeface="Cambria" panose="02040503050406030204" pitchFamily="18" charset="0"/>
              </a:rPr>
              <a:t>If you create an account, you must wait 1-3 days for the Social Security verification</a:t>
            </a:r>
          </a:p>
        </p:txBody>
      </p:sp>
      <p:pic>
        <p:nvPicPr>
          <p:cNvPr id="6" name="Picture 5">
            <a:extLst>
              <a:ext uri="{FF2B5EF4-FFF2-40B4-BE49-F238E27FC236}">
                <a16:creationId xmlns:a16="http://schemas.microsoft.com/office/drawing/2014/main" id="{31C24F24-0D10-A8D0-F779-33286457D844}"/>
              </a:ext>
            </a:extLst>
          </p:cNvPr>
          <p:cNvPicPr>
            <a:picLocks noChangeAspect="1"/>
          </p:cNvPicPr>
          <p:nvPr/>
        </p:nvPicPr>
        <p:blipFill>
          <a:blip r:embed="rId3"/>
          <a:stretch>
            <a:fillRect/>
          </a:stretch>
        </p:blipFill>
        <p:spPr>
          <a:xfrm>
            <a:off x="2914872" y="1353427"/>
            <a:ext cx="7040533" cy="3126052"/>
          </a:xfrm>
          <a:prstGeom prst="rect">
            <a:avLst/>
          </a:prstGeom>
          <a:ln>
            <a:solidFill>
              <a:schemeClr val="tx1"/>
            </a:solidFill>
          </a:ln>
        </p:spPr>
      </p:pic>
    </p:spTree>
    <p:extLst>
      <p:ext uri="{BB962C8B-B14F-4D97-AF65-F5344CB8AC3E}">
        <p14:creationId xmlns:p14="http://schemas.microsoft.com/office/powerpoint/2010/main" val="376501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89A22B-007E-D549-B168-86C04D25E25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CEC7C80-7B4E-0341-A5D0-F202837D35BA}"/>
              </a:ext>
            </a:extLst>
          </p:cNvPr>
          <p:cNvSpPr txBox="1"/>
          <p:nvPr/>
        </p:nvSpPr>
        <p:spPr>
          <a:xfrm>
            <a:off x="377190" y="423733"/>
            <a:ext cx="11212830" cy="1015663"/>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What now?</a:t>
            </a:r>
          </a:p>
        </p:txBody>
      </p:sp>
      <p:sp>
        <p:nvSpPr>
          <p:cNvPr id="5" name="TextBox 4">
            <a:extLst>
              <a:ext uri="{FF2B5EF4-FFF2-40B4-BE49-F238E27FC236}">
                <a16:creationId xmlns:a16="http://schemas.microsoft.com/office/drawing/2014/main" id="{04DE7C8F-122D-9F47-84BB-A1D4A6BDBBAF}"/>
              </a:ext>
            </a:extLst>
          </p:cNvPr>
          <p:cNvSpPr txBox="1"/>
          <p:nvPr/>
        </p:nvSpPr>
        <p:spPr>
          <a:xfrm>
            <a:off x="377190" y="1332543"/>
            <a:ext cx="4585427" cy="452431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You will scan the signed application and make a copy for yourself. You can submit it one of three ways:</a:t>
            </a:r>
          </a:p>
          <a:p>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Once submitted, it can take up to six weeks to hear back.</a:t>
            </a:r>
          </a:p>
        </p:txBody>
      </p:sp>
      <p:pic>
        <p:nvPicPr>
          <p:cNvPr id="7" name="Picture 6">
            <a:extLst>
              <a:ext uri="{FF2B5EF4-FFF2-40B4-BE49-F238E27FC236}">
                <a16:creationId xmlns:a16="http://schemas.microsoft.com/office/drawing/2014/main" id="{601F7E7C-4ACA-AE20-C3C6-B231864F92F3}"/>
              </a:ext>
            </a:extLst>
          </p:cNvPr>
          <p:cNvPicPr>
            <a:picLocks noChangeAspect="1"/>
          </p:cNvPicPr>
          <p:nvPr/>
        </p:nvPicPr>
        <p:blipFill>
          <a:blip r:embed="rId3"/>
          <a:stretch>
            <a:fillRect/>
          </a:stretch>
        </p:blipFill>
        <p:spPr>
          <a:xfrm>
            <a:off x="4687191" y="3200400"/>
            <a:ext cx="6048044" cy="2118524"/>
          </a:xfrm>
          <a:prstGeom prst="rect">
            <a:avLst/>
          </a:prstGeom>
          <a:ln>
            <a:solidFill>
              <a:schemeClr val="tx1"/>
            </a:solidFill>
          </a:ln>
        </p:spPr>
      </p:pic>
    </p:spTree>
    <p:extLst>
      <p:ext uri="{BB962C8B-B14F-4D97-AF65-F5344CB8AC3E}">
        <p14:creationId xmlns:p14="http://schemas.microsoft.com/office/powerpoint/2010/main" val="3322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64EFD-B55F-394D-B11B-5391B05E0F9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64E92D2-FDC1-5C48-874D-C16FAEDCA1DF}"/>
              </a:ext>
            </a:extLst>
          </p:cNvPr>
          <p:cNvSpPr txBox="1"/>
          <p:nvPr/>
        </p:nvSpPr>
        <p:spPr>
          <a:xfrm>
            <a:off x="3074670" y="363847"/>
            <a:ext cx="8333136" cy="2554545"/>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Once logged in, you should be brought to your StudentAid.gov dashboard. Scroll down to Quick Links and click on </a:t>
            </a:r>
            <a:r>
              <a:rPr lang="en-US" sz="4000" i="1" dirty="0">
                <a:latin typeface="Cambria" panose="02040503050406030204" pitchFamily="18" charset="0"/>
                <a:ea typeface="Cambria" panose="02040503050406030204" pitchFamily="18" charset="0"/>
              </a:rPr>
              <a:t>PSLF Help Tool</a:t>
            </a:r>
          </a:p>
        </p:txBody>
      </p:sp>
      <p:sp>
        <p:nvSpPr>
          <p:cNvPr id="5" name="TextBox 4">
            <a:extLst>
              <a:ext uri="{FF2B5EF4-FFF2-40B4-BE49-F238E27FC236}">
                <a16:creationId xmlns:a16="http://schemas.microsoft.com/office/drawing/2014/main" id="{9F465DE9-5733-414E-98F7-9B348F112236}"/>
              </a:ext>
            </a:extLst>
          </p:cNvPr>
          <p:cNvSpPr txBox="1"/>
          <p:nvPr/>
        </p:nvSpPr>
        <p:spPr>
          <a:xfrm>
            <a:off x="7241238" y="2950699"/>
            <a:ext cx="4548899" cy="3416320"/>
          </a:xfrm>
          <a:prstGeom prst="rect">
            <a:avLst/>
          </a:prstGeom>
          <a:noFill/>
        </p:spPr>
        <p:txBody>
          <a:bodyPr wrap="square" rtlCol="0">
            <a:spAutoFit/>
          </a:bodyPr>
          <a:lstStyle/>
          <a:p>
            <a:r>
              <a:rPr lang="en-US" sz="3600" dirty="0">
                <a:latin typeface="Trade Gothic LT Std" pitchFamily="2" charset="0"/>
              </a:rPr>
              <a:t>If you don’t see it the direct link to the PSLF Help Tool (Application) is: https://studentaid.gov/pslf/</a:t>
            </a:r>
          </a:p>
        </p:txBody>
      </p:sp>
      <p:pic>
        <p:nvPicPr>
          <p:cNvPr id="6" name="Picture 5">
            <a:extLst>
              <a:ext uri="{FF2B5EF4-FFF2-40B4-BE49-F238E27FC236}">
                <a16:creationId xmlns:a16="http://schemas.microsoft.com/office/drawing/2014/main" id="{E0E63794-8999-3598-30F5-6533DC70315B}"/>
              </a:ext>
            </a:extLst>
          </p:cNvPr>
          <p:cNvPicPr>
            <a:picLocks noChangeAspect="1"/>
          </p:cNvPicPr>
          <p:nvPr/>
        </p:nvPicPr>
        <p:blipFill>
          <a:blip r:embed="rId3"/>
          <a:stretch>
            <a:fillRect/>
          </a:stretch>
        </p:blipFill>
        <p:spPr>
          <a:xfrm>
            <a:off x="3122757" y="2950699"/>
            <a:ext cx="3795089" cy="3558848"/>
          </a:xfrm>
          <a:prstGeom prst="rect">
            <a:avLst/>
          </a:prstGeom>
          <a:ln>
            <a:solidFill>
              <a:schemeClr val="tx1"/>
            </a:solidFill>
          </a:ln>
        </p:spPr>
      </p:pic>
    </p:spTree>
    <p:extLst>
      <p:ext uri="{BB962C8B-B14F-4D97-AF65-F5344CB8AC3E}">
        <p14:creationId xmlns:p14="http://schemas.microsoft.com/office/powerpoint/2010/main" val="86565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3015615" y="511492"/>
            <a:ext cx="6160770" cy="1015663"/>
          </a:xfrm>
          <a:prstGeom prst="rect">
            <a:avLst/>
          </a:prstGeom>
          <a:noFill/>
        </p:spPr>
        <p:txBody>
          <a:bodyPr wrap="square" rtlCol="0">
            <a:spAutoFit/>
          </a:bodyPr>
          <a:lstStyle/>
          <a:p>
            <a:r>
              <a:rPr lang="en-US" sz="6000" dirty="0">
                <a:latin typeface="Cambria" panose="02040503050406030204" pitchFamily="18" charset="0"/>
                <a:ea typeface="Cambria" panose="02040503050406030204" pitchFamily="18" charset="0"/>
              </a:rPr>
              <a:t>3. Click Start</a:t>
            </a:r>
          </a:p>
        </p:txBody>
      </p:sp>
      <p:pic>
        <p:nvPicPr>
          <p:cNvPr id="6" name="Picture 5">
            <a:extLst>
              <a:ext uri="{FF2B5EF4-FFF2-40B4-BE49-F238E27FC236}">
                <a16:creationId xmlns:a16="http://schemas.microsoft.com/office/drawing/2014/main" id="{CFFFECB2-93A5-8B99-661F-A90DAD76A8CF}"/>
              </a:ext>
            </a:extLst>
          </p:cNvPr>
          <p:cNvPicPr>
            <a:picLocks noChangeAspect="1"/>
          </p:cNvPicPr>
          <p:nvPr/>
        </p:nvPicPr>
        <p:blipFill>
          <a:blip r:embed="rId3"/>
          <a:stretch>
            <a:fillRect/>
          </a:stretch>
        </p:blipFill>
        <p:spPr>
          <a:xfrm>
            <a:off x="2809339" y="1847849"/>
            <a:ext cx="8925949" cy="4294105"/>
          </a:xfrm>
          <a:prstGeom prst="rect">
            <a:avLst/>
          </a:prstGeom>
          <a:ln>
            <a:solidFill>
              <a:schemeClr val="tx1"/>
            </a:solidFill>
          </a:ln>
        </p:spPr>
      </p:pic>
    </p:spTree>
    <p:extLst>
      <p:ext uri="{BB962C8B-B14F-4D97-AF65-F5344CB8AC3E}">
        <p14:creationId xmlns:p14="http://schemas.microsoft.com/office/powerpoint/2010/main" val="81107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0B56E2-F8E3-924C-A27B-9FBD15D50A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5D5B7C7-176D-094E-8BEE-CD52241D7477}"/>
              </a:ext>
            </a:extLst>
          </p:cNvPr>
          <p:cNvSpPr txBox="1"/>
          <p:nvPr/>
        </p:nvSpPr>
        <p:spPr>
          <a:xfrm>
            <a:off x="279536" y="1534107"/>
            <a:ext cx="11723074" cy="4524315"/>
          </a:xfrm>
          <a:prstGeom prst="rect">
            <a:avLst/>
          </a:prstGeom>
          <a:noFill/>
        </p:spPr>
        <p:txBody>
          <a:bodyPr wrap="square" rtlCol="0">
            <a:spAutoFit/>
          </a:bodyPr>
          <a:lstStyle/>
          <a:p>
            <a:r>
              <a:rPr lang="en-US" sz="3600" b="0" i="0" dirty="0">
                <a:solidFill>
                  <a:srgbClr val="212529"/>
                </a:solidFill>
                <a:effectLst/>
                <a:latin typeface="Cambria" panose="02040503050406030204" pitchFamily="18" charset="0"/>
                <a:ea typeface="Cambria" panose="02040503050406030204" pitchFamily="18" charset="0"/>
              </a:rPr>
              <a:t>This tool will examine the loan status, loan types, and repayment plans we have on file for you. This tool will help you determine whether your loans are set up for success or if there are actions you should take to benefit from the program.</a:t>
            </a:r>
          </a:p>
          <a:p>
            <a:endParaRPr lang="en-US" sz="3600" dirty="0">
              <a:solidFill>
                <a:srgbClr val="212529"/>
              </a:solidFill>
              <a:latin typeface="Cambria" panose="02040503050406030204" pitchFamily="18" charset="0"/>
              <a:ea typeface="Cambria" panose="02040503050406030204" pitchFamily="18" charset="0"/>
            </a:endParaRPr>
          </a:p>
          <a:p>
            <a:r>
              <a:rPr lang="en-US" sz="3600" dirty="0">
                <a:solidFill>
                  <a:srgbClr val="212529"/>
                </a:solidFill>
                <a:latin typeface="Cambria" panose="02040503050406030204" pitchFamily="18" charset="0"/>
                <a:ea typeface="Cambria" panose="02040503050406030204" pitchFamily="18" charset="0"/>
              </a:rPr>
              <a:t>After 10 years of making qualifying payments while working at a non-profit, you may qualify for PSLF</a:t>
            </a:r>
            <a:endParaRPr lang="en-US" sz="36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623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89" y="401895"/>
            <a:ext cx="10631121" cy="169277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Part 1. Employment History</a:t>
            </a:r>
          </a:p>
          <a:p>
            <a:endParaRPr lang="en-US" sz="6000" b="1" dirty="0">
              <a:latin typeface="Trade Gothic LT Std" pitchFamily="2" charset="0"/>
            </a:endParaRPr>
          </a:p>
        </p:txBody>
      </p:sp>
      <p:sp>
        <p:nvSpPr>
          <p:cNvPr id="5" name="TextBox 4">
            <a:extLst>
              <a:ext uri="{FF2B5EF4-FFF2-40B4-BE49-F238E27FC236}">
                <a16:creationId xmlns:a16="http://schemas.microsoft.com/office/drawing/2014/main" id="{12758D30-815E-D244-882D-FC324814F13E}"/>
              </a:ext>
            </a:extLst>
          </p:cNvPr>
          <p:cNvSpPr txBox="1"/>
          <p:nvPr/>
        </p:nvSpPr>
        <p:spPr>
          <a:xfrm>
            <a:off x="377189" y="1248280"/>
            <a:ext cx="6160770" cy="1200329"/>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Click Add Employer. You must have your employer and/or previous employers </a:t>
            </a:r>
            <a:r>
              <a:rPr lang="en-US"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Employer ID Number (Found on W2, box B), if they were also a non-profit, and you have been at your current non-profit for less than ten years</a:t>
            </a:r>
            <a:endParaRPr lang="en-US"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EA357FF-382E-AB88-9A92-5E4A2F97C641}"/>
              </a:ext>
            </a:extLst>
          </p:cNvPr>
          <p:cNvPicPr>
            <a:picLocks noChangeAspect="1"/>
          </p:cNvPicPr>
          <p:nvPr/>
        </p:nvPicPr>
        <p:blipFill>
          <a:blip r:embed="rId3"/>
          <a:stretch>
            <a:fillRect/>
          </a:stretch>
        </p:blipFill>
        <p:spPr>
          <a:xfrm>
            <a:off x="7030886" y="958789"/>
            <a:ext cx="4880877" cy="4960490"/>
          </a:xfrm>
          <a:prstGeom prst="rect">
            <a:avLst/>
          </a:prstGeom>
          <a:ln>
            <a:solidFill>
              <a:schemeClr val="tx1"/>
            </a:solidFill>
          </a:ln>
        </p:spPr>
      </p:pic>
    </p:spTree>
    <p:extLst>
      <p:ext uri="{BB962C8B-B14F-4D97-AF65-F5344CB8AC3E}">
        <p14:creationId xmlns:p14="http://schemas.microsoft.com/office/powerpoint/2010/main" val="391113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89" y="401895"/>
            <a:ext cx="10631121" cy="169277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Part 1. Cont’d: Fill in Info for Each Employer</a:t>
            </a:r>
          </a:p>
          <a:p>
            <a:endParaRPr lang="en-US" sz="6000" b="1" dirty="0">
              <a:latin typeface="Trade Gothic LT Std" pitchFamily="2" charset="0"/>
            </a:endParaRPr>
          </a:p>
        </p:txBody>
      </p:sp>
      <p:sp>
        <p:nvSpPr>
          <p:cNvPr id="5" name="TextBox 4">
            <a:extLst>
              <a:ext uri="{FF2B5EF4-FFF2-40B4-BE49-F238E27FC236}">
                <a16:creationId xmlns:a16="http://schemas.microsoft.com/office/drawing/2014/main" id="{12758D30-815E-D244-882D-FC324814F13E}"/>
              </a:ext>
            </a:extLst>
          </p:cNvPr>
          <p:cNvSpPr txBox="1"/>
          <p:nvPr/>
        </p:nvSpPr>
        <p:spPr>
          <a:xfrm>
            <a:off x="377189" y="1248280"/>
            <a:ext cx="5822821" cy="224676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You will enter the EIN number, if this is a current or former employer, and then employment dates</a:t>
            </a:r>
          </a:p>
          <a:p>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Click Search</a:t>
            </a:r>
          </a:p>
        </p:txBody>
      </p:sp>
      <p:pic>
        <p:nvPicPr>
          <p:cNvPr id="7" name="Picture 6">
            <a:extLst>
              <a:ext uri="{FF2B5EF4-FFF2-40B4-BE49-F238E27FC236}">
                <a16:creationId xmlns:a16="http://schemas.microsoft.com/office/drawing/2014/main" id="{5E6B56F7-5C69-97E9-3AF8-088C07E98DC4}"/>
              </a:ext>
            </a:extLst>
          </p:cNvPr>
          <p:cNvPicPr>
            <a:picLocks noChangeAspect="1"/>
          </p:cNvPicPr>
          <p:nvPr/>
        </p:nvPicPr>
        <p:blipFill>
          <a:blip r:embed="rId3"/>
          <a:stretch>
            <a:fillRect/>
          </a:stretch>
        </p:blipFill>
        <p:spPr>
          <a:xfrm>
            <a:off x="6200010" y="1106112"/>
            <a:ext cx="5614801" cy="4808715"/>
          </a:xfrm>
          <a:prstGeom prst="rect">
            <a:avLst/>
          </a:prstGeom>
        </p:spPr>
      </p:pic>
    </p:spTree>
    <p:extLst>
      <p:ext uri="{BB962C8B-B14F-4D97-AF65-F5344CB8AC3E}">
        <p14:creationId xmlns:p14="http://schemas.microsoft.com/office/powerpoint/2010/main" val="397658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89" y="401895"/>
            <a:ext cx="10631121" cy="2369880"/>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Part 1. Cont’d: Verify it’s the Correct Employer</a:t>
            </a:r>
          </a:p>
          <a:p>
            <a:endParaRPr lang="en-US" sz="6000" b="1" dirty="0">
              <a:latin typeface="Trade Gothic LT Std" pitchFamily="2" charset="0"/>
            </a:endParaRPr>
          </a:p>
        </p:txBody>
      </p:sp>
      <p:sp>
        <p:nvSpPr>
          <p:cNvPr id="5" name="TextBox 4">
            <a:extLst>
              <a:ext uri="{FF2B5EF4-FFF2-40B4-BE49-F238E27FC236}">
                <a16:creationId xmlns:a16="http://schemas.microsoft.com/office/drawing/2014/main" id="{12758D30-815E-D244-882D-FC324814F13E}"/>
              </a:ext>
            </a:extLst>
          </p:cNvPr>
          <p:cNvSpPr txBox="1"/>
          <p:nvPr/>
        </p:nvSpPr>
        <p:spPr>
          <a:xfrm>
            <a:off x="325184" y="1674242"/>
            <a:ext cx="5822821" cy="26776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Once you click Search, your employer will come up. If that’s the correct employer, click the ratio button and then click next. If your employer is not recognized, you will be able to enter the info in manually</a:t>
            </a:r>
          </a:p>
        </p:txBody>
      </p:sp>
      <p:pic>
        <p:nvPicPr>
          <p:cNvPr id="6" name="Picture 5">
            <a:extLst>
              <a:ext uri="{FF2B5EF4-FFF2-40B4-BE49-F238E27FC236}">
                <a16:creationId xmlns:a16="http://schemas.microsoft.com/office/drawing/2014/main" id="{EF843F0C-398E-F000-062D-342D8146BA97}"/>
              </a:ext>
            </a:extLst>
          </p:cNvPr>
          <p:cNvPicPr>
            <a:picLocks noChangeAspect="1"/>
          </p:cNvPicPr>
          <p:nvPr/>
        </p:nvPicPr>
        <p:blipFill>
          <a:blip r:embed="rId3"/>
          <a:stretch>
            <a:fillRect/>
          </a:stretch>
        </p:blipFill>
        <p:spPr>
          <a:xfrm>
            <a:off x="6096000" y="1200612"/>
            <a:ext cx="6011334" cy="4731409"/>
          </a:xfrm>
          <a:prstGeom prst="rect">
            <a:avLst/>
          </a:prstGeom>
          <a:ln>
            <a:solidFill>
              <a:schemeClr val="tx1"/>
            </a:solidFill>
          </a:ln>
        </p:spPr>
      </p:pic>
    </p:spTree>
    <p:extLst>
      <p:ext uri="{BB962C8B-B14F-4D97-AF65-F5344CB8AC3E}">
        <p14:creationId xmlns:p14="http://schemas.microsoft.com/office/powerpoint/2010/main" val="408572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89" y="401895"/>
            <a:ext cx="10631121" cy="169277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Part 1. Cont’d: Enter Employment Details</a:t>
            </a:r>
          </a:p>
          <a:p>
            <a:endParaRPr lang="en-US" sz="6000" b="1" dirty="0">
              <a:latin typeface="Trade Gothic LT Std" pitchFamily="2" charset="0"/>
            </a:endParaRPr>
          </a:p>
        </p:txBody>
      </p:sp>
      <p:pic>
        <p:nvPicPr>
          <p:cNvPr id="7" name="Picture 6">
            <a:extLst>
              <a:ext uri="{FF2B5EF4-FFF2-40B4-BE49-F238E27FC236}">
                <a16:creationId xmlns:a16="http://schemas.microsoft.com/office/drawing/2014/main" id="{F1EA223B-6B53-01E1-A6D0-B7D6E18CCDCE}"/>
              </a:ext>
            </a:extLst>
          </p:cNvPr>
          <p:cNvPicPr>
            <a:picLocks noChangeAspect="1"/>
          </p:cNvPicPr>
          <p:nvPr/>
        </p:nvPicPr>
        <p:blipFill>
          <a:blip r:embed="rId3"/>
          <a:stretch>
            <a:fillRect/>
          </a:stretch>
        </p:blipFill>
        <p:spPr>
          <a:xfrm>
            <a:off x="4208015" y="1105759"/>
            <a:ext cx="5159526" cy="4460576"/>
          </a:xfrm>
          <a:prstGeom prst="rect">
            <a:avLst/>
          </a:prstGeom>
          <a:ln>
            <a:solidFill>
              <a:schemeClr val="tx1"/>
            </a:solidFill>
          </a:ln>
        </p:spPr>
      </p:pic>
    </p:spTree>
    <p:extLst>
      <p:ext uri="{BB962C8B-B14F-4D97-AF65-F5344CB8AC3E}">
        <p14:creationId xmlns:p14="http://schemas.microsoft.com/office/powerpoint/2010/main" val="1439842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7895</TotalTime>
  <Words>732</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Serna, Francisco</cp:lastModifiedBy>
  <cp:revision>12</cp:revision>
  <dcterms:created xsi:type="dcterms:W3CDTF">2020-03-20T15:51:18Z</dcterms:created>
  <dcterms:modified xsi:type="dcterms:W3CDTF">2022-09-29T16:02:12Z</dcterms:modified>
</cp:coreProperties>
</file>